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D2FE3-66A3-4EF7-914D-48CAA6EA629D}" type="datetimeFigureOut">
              <a:rPr lang="it-IT" smtClean="0"/>
              <a:t>17/06/2021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067EB5-1853-432E-A924-2257B27DE4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419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838218-6D09-43C5-AB43-CA400D64EB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A77541-5CB4-4B45-A648-2E060A8D1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B55BCD-45B9-4FB2-A21D-C0E8649EF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1C33-D7B5-4DFF-9902-CEC00802703A}" type="datetime1">
              <a:rPr lang="it-IT" smtClean="0"/>
              <a:t>17/06/2021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80F7C6-0B5E-457A-B484-85E1C002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45CA30-68F9-4BB7-A0B9-11CDA5C99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13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1D901F-C2E8-48E1-8421-95CFDAB50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DF26C9-3812-40A5-82E6-60D7574A8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CF5F31-203B-424D-965C-034564CD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14005-5770-48CC-95C7-361E656ABBA7}" type="datetime1">
              <a:rPr lang="it-IT" smtClean="0"/>
              <a:t>17/06/2021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CAD933-0A0D-4F6A-9A26-4FDB3BA8B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6D4C2F-7DBA-477E-8322-D0703FE0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670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260F9F-2558-4EC0-9D2F-FBAB2311A7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CB85FBD-59CA-4323-9279-A884F926EA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DD66BA-336B-4D5B-9DCC-9AFA5C366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72507-F54C-4A62-805A-26D94055A138}" type="datetime1">
              <a:rPr lang="it-IT" smtClean="0"/>
              <a:t>17/06/2021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CD634A-CA11-4A9C-A2FD-402D21A7F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5FA5C4-5603-48CC-A121-B3CF24C6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5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B1C1E3-D722-4C41-8949-981D5D6AB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82A405-FA92-4353-AAD2-2795CC1C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807430-8DFE-4839-9549-ACF05BFC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9A34F-675D-46AB-A18E-A54411313038}" type="datetime1">
              <a:rPr lang="it-IT" smtClean="0"/>
              <a:t>17/06/2021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031FA2-AF23-48B1-86D2-84CB4100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1B18BB-0E97-430F-8A4C-F56C0E48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03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48895-B346-4D83-B218-6AB0DFCEB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64F629-D54A-4F6E-8D20-FA161D51D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F42B9B-06B9-4578-862B-F652B913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4E1D-089E-4DBD-AD79-98C911C2D217}" type="datetime1">
              <a:rPr lang="it-IT" smtClean="0"/>
              <a:t>17/06/2021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B7D1AB-F7B8-4A67-8299-4392875F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139B91-F59D-4382-BCC1-100987A82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0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9A8C4F-FC32-4FF8-BE9A-5C9752EE9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698EEB-A864-48F6-A95C-784DDEE85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88311E8-7116-4362-A4BF-4200830D1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E76528-CC01-4FD7-B035-36BCEC2A1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8A1F-E9AF-4E85-BD15-74DEE975E6F4}" type="datetime1">
              <a:rPr lang="it-IT" smtClean="0"/>
              <a:t>17/06/2021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49972D-16A8-49DA-9FAA-24ECAEA80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BACF67F-0EAA-4184-938E-CC7AF8300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959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D092D3-4201-410E-9852-568525B72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6C5DCE-AAD2-4B6B-9833-51F43B948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7101188-335A-49A2-8084-3A8CEA67E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98E9C7B-7774-4413-8CDA-1965930034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F3E6952-E777-4719-985F-6B23BDEF2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3592C8-292F-4258-A643-18072C03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30C43-7247-4791-9F98-FA60AD3F1095}" type="datetime1">
              <a:rPr lang="it-IT" smtClean="0"/>
              <a:t>17/06/2021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511BD40-9C90-478D-9BA0-F3173524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2F21C6E-9FDF-4497-A0D1-F0997933E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25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85F13-8BD3-4A92-BE14-BD16A0E5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646CC90-F512-45E0-9BFD-661B321A2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6225-1A1A-473D-A916-036078D602D4}" type="datetime1">
              <a:rPr lang="it-IT" smtClean="0"/>
              <a:t>17/06/2021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F5CBE5-105E-43AF-BBAB-88565D8AC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4D172A1-90E8-48EC-99BA-6BB232DA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84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5726A94-A8EA-4AA5-A8EB-F8ABBDE7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938D-2B96-480E-BA08-B282A7FFE97C}" type="datetime1">
              <a:rPr lang="it-IT" smtClean="0"/>
              <a:t>17/06/2021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2CE9C2D-202B-4A49-B93A-8919F32B4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BD3214-EF84-4508-B870-0D1B78FD3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04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A8CEC3-EA1D-4841-B132-BCB73D0F7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6F1B1F-BD64-4709-9896-09CDA9CA1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6D2CC79-B735-4641-907B-479B93B62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28022E-F985-4FE9-8A5F-901D90E33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3694-D16D-46CE-83E0-33C09BD6F019}" type="datetime1">
              <a:rPr lang="it-IT" smtClean="0"/>
              <a:t>17/06/2021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466794-0E2B-4CC7-9D53-2D4955F97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1E2725-E659-4CE2-8AC7-308959726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44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D436C1-CD02-41CF-93BD-C1203E4EB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5E8F977-FE82-431F-82F7-260DF93842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AE17A6B-9B61-42EC-8925-9497D6CEC1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50B676-E1DD-42D8-B245-CC9371719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5AADD-4631-4E47-9D51-C9C75463F6DE}" type="datetime1">
              <a:rPr lang="it-IT" smtClean="0"/>
              <a:t>17/06/2021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9D85BA-6D26-431D-9888-EA94518FA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15B8E8-AB16-46C8-8D14-69FCD2D3C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895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A731A5-86FB-4B8F-BCEE-8B855D5B4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ECE24B-509A-4F5E-B66D-64F253978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A05F9F-F511-4B99-B507-5CE2D37DAB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53FE7-B576-4422-A380-DF7EE840A349}" type="datetime1">
              <a:rPr lang="it-IT" smtClean="0"/>
              <a:t>17/06/2021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F83848-E66E-4CD7-B581-33613AB3B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74570F-7566-4273-B7D8-E8AEDE5C9B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90A04-097F-46CE-90E8-BCEAA9C3C30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36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7668CD-A90E-432F-8CD6-E70F26CA3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70200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it-IT" sz="6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it-IT" sz="6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it-IT" sz="6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it-IT" sz="6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it-IT" sz="6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it-IT" sz="4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BRITACOM Virtual Seminar</a:t>
            </a:r>
            <a:br>
              <a:rPr lang="it-IT" sz="4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it-IT" sz="49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49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Improving and expanding tax treaty rules on international transport</a:t>
            </a:r>
            <a:br>
              <a:rPr lang="en-US" sz="49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it-IT" sz="49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it-IT" sz="3600" b="0" i="1" dirty="0" err="1">
                <a:latin typeface="Arial" panose="020B0604020202020204" pitchFamily="34" charset="0"/>
              </a:rPr>
              <a:t>June</a:t>
            </a:r>
            <a:r>
              <a:rPr lang="it-IT" sz="3600" b="0" i="1" dirty="0">
                <a:latin typeface="Arial" panose="020B0604020202020204" pitchFamily="34" charset="0"/>
              </a:rPr>
              <a:t>, 24 2021</a:t>
            </a:r>
            <a:br>
              <a:rPr lang="it-IT" sz="1200" b="0" i="1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223B244-B563-4EB2-BDEC-59E582257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791" y="4063999"/>
            <a:ext cx="10265132" cy="2320897"/>
          </a:xfrm>
        </p:spPr>
        <p:txBody>
          <a:bodyPr>
            <a:normAutofit fontScale="70000" lnSpcReduction="20000"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sz="3500" dirty="0"/>
              <a:t>Guglielmo Maisto</a:t>
            </a:r>
          </a:p>
          <a:p>
            <a:r>
              <a:rPr lang="it-IT" dirty="0"/>
              <a:t>BRITACOM </a:t>
            </a:r>
            <a:r>
              <a:rPr lang="it-IT" dirty="0" err="1"/>
              <a:t>Advisory</a:t>
            </a:r>
            <a:r>
              <a:rPr lang="it-IT" dirty="0"/>
              <a:t> Board</a:t>
            </a:r>
          </a:p>
          <a:p>
            <a:r>
              <a:rPr lang="it-IT" dirty="0"/>
              <a:t> Professor of International and Comparative Tax </a:t>
            </a:r>
            <a:r>
              <a:rPr lang="it-IT" dirty="0" err="1"/>
              <a:t>Law</a:t>
            </a:r>
            <a:r>
              <a:rPr lang="it-IT" dirty="0"/>
              <a:t> </a:t>
            </a:r>
          </a:p>
          <a:p>
            <a:r>
              <a:rPr lang="it-IT" dirty="0"/>
              <a:t>Università Cattolica di Piacenza</a:t>
            </a:r>
          </a:p>
          <a:p>
            <a:r>
              <a:rPr lang="it-IT" dirty="0" err="1"/>
              <a:t>Founding</a:t>
            </a:r>
            <a:r>
              <a:rPr lang="it-IT" dirty="0"/>
              <a:t> Partner of Maisto e Associati</a:t>
            </a:r>
          </a:p>
        </p:txBody>
      </p:sp>
    </p:spTree>
    <p:extLst>
      <p:ext uri="{BB962C8B-B14F-4D97-AF65-F5344CB8AC3E}">
        <p14:creationId xmlns:p14="http://schemas.microsoft.com/office/powerpoint/2010/main" val="79090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0F8180-EEC5-473D-A0F8-F4261E50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 fontScale="90000"/>
          </a:bodyPr>
          <a:lstStyle/>
          <a:p>
            <a:br>
              <a:rPr lang="en-US" sz="16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3600" dirty="0">
                <a:solidFill>
                  <a:srgbClr val="FFFFFF"/>
                </a:solidFill>
              </a:rPr>
              <a:t>The international transport tax landscape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endParaRPr lang="it-IT" sz="16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5B9E7-7000-4A9C-8657-63E80800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085293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The key role of transport within the Belt and Road Initiative (BRI)</a:t>
            </a:r>
          </a:p>
          <a:p>
            <a:pPr marL="914400" lvl="2" indent="0">
              <a:buNone/>
            </a:pPr>
            <a:r>
              <a:rPr lang="en-US" sz="1600" dirty="0"/>
              <a:t>- Six Economic transport corridors connecting Asia with Europe</a:t>
            </a:r>
          </a:p>
          <a:p>
            <a:pPr marL="914400" lvl="2" indent="0">
              <a:buNone/>
            </a:pPr>
            <a:r>
              <a:rPr lang="en-US" sz="1600" dirty="0"/>
              <a:t>- Investment in roads, railways, ports and other infrastructures</a:t>
            </a:r>
          </a:p>
          <a:p>
            <a:pPr marL="914400" lvl="2" indent="0">
              <a:buNone/>
            </a:pPr>
            <a:r>
              <a:rPr lang="en-US" sz="1600" dirty="0"/>
              <a:t>- Taxation of transport and the impact on supply chains</a:t>
            </a:r>
          </a:p>
          <a:p>
            <a:pPr marL="914400" lvl="2" indent="0">
              <a:buNone/>
            </a:pPr>
            <a:r>
              <a:rPr lang="en-US" sz="1600" dirty="0"/>
              <a:t>- Difficulty of apportioning income from international transportation</a:t>
            </a:r>
          </a:p>
          <a:p>
            <a:r>
              <a:rPr lang="en-US" sz="2000" dirty="0"/>
              <a:t>Special domestic tax regimes </a:t>
            </a:r>
          </a:p>
          <a:p>
            <a:r>
              <a:rPr lang="en-US" sz="2000" dirty="0"/>
              <a:t>Tax treaties rules (Art. 8 OECD and UN Model Tax Conventions)</a:t>
            </a:r>
          </a:p>
          <a:p>
            <a:r>
              <a:rPr lang="en-US" sz="2000" dirty="0"/>
              <a:t>Exception to the general distributive rule on business profits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DE9B181-68D2-49B0-82A2-378820240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551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0F8180-EEC5-473D-A0F8-F4261E50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 fontScale="90000"/>
          </a:bodyPr>
          <a:lstStyle/>
          <a:p>
            <a:br>
              <a:rPr lang="en-US" sz="16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Issues arising under article 8 of the OECD and UN Model Conventions</a:t>
            </a: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endParaRPr lang="it-IT" sz="16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5B9E7-7000-4A9C-8657-63E80800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4172757"/>
          </a:xfrm>
        </p:spPr>
        <p:txBody>
          <a:bodyPr anchor="ctr">
            <a:normAutofit fontScale="92500" lnSpcReduction="20000"/>
          </a:bodyPr>
          <a:lstStyle/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US" sz="2400" dirty="0"/>
              <a:t>Taxation of transportation by railway and road not covered by tax treaties</a:t>
            </a:r>
          </a:p>
          <a:p>
            <a:endParaRPr lang="en-US" sz="2400" dirty="0"/>
          </a:p>
          <a:p>
            <a:r>
              <a:rPr lang="en-US" sz="2400" dirty="0"/>
              <a:t>Income from intermodal transportation (i.e. derived from the combined use of different means of transport) not covered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Multilateral transport situations are not covered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/>
              <a:t>Scope of transportation income covered by treaties is either unclear or not consistent (e.g. leasing of containers)</a:t>
            </a:r>
          </a:p>
          <a:p>
            <a:endParaRPr lang="en-GB" sz="2400" dirty="0"/>
          </a:p>
          <a:p>
            <a:endParaRPr 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CBC173-F7E3-4ED3-8EC4-9A84DAD4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3</a:t>
            </a:fld>
            <a:endParaRPr lang="it-IT"/>
          </a:p>
        </p:txBody>
      </p:sp>
      <p:pic>
        <p:nvPicPr>
          <p:cNvPr id="6" name="Elemento grafico 5" descr="Avviso con riempimento a tinta unita">
            <a:extLst>
              <a:ext uri="{FF2B5EF4-FFF2-40B4-BE49-F238E27FC236}">
                <a16:creationId xmlns:a16="http://schemas.microsoft.com/office/drawing/2014/main" id="{4086D597-7D49-47D5-B9F8-36AA4681A2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289" y="2177170"/>
            <a:ext cx="1099559" cy="10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68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0F8180-EEC5-473D-A0F8-F4261E50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 fontScale="90000"/>
          </a:bodyPr>
          <a:lstStyle/>
          <a:p>
            <a:br>
              <a:rPr lang="en-US" sz="16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Issues arising under article 8 of the OECD and UN Model Conventions</a:t>
            </a:r>
            <a:br>
              <a:rPr lang="en-US" sz="16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endParaRPr lang="it-IT" sz="16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5B9E7-7000-4A9C-8657-63E80800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282025"/>
            <a:ext cx="9708995" cy="4439450"/>
          </a:xfrm>
        </p:spPr>
        <p:txBody>
          <a:bodyPr anchor="ctr">
            <a:normAutofit/>
          </a:bodyPr>
          <a:lstStyle/>
          <a:p>
            <a:endParaRPr lang="en-US" sz="2200" dirty="0"/>
          </a:p>
          <a:p>
            <a:r>
              <a:rPr lang="en-US" sz="2200" dirty="0"/>
              <a:t>Domestic privileged tax regimes are generally limited to shipping and not applied to road or railway transport</a:t>
            </a:r>
          </a:p>
          <a:p>
            <a:r>
              <a:rPr lang="en-US" sz="2200" dirty="0"/>
              <a:t>Privileged tax regimes may prevent treaty eligibility (“liability to tax” condition)</a:t>
            </a:r>
          </a:p>
          <a:p>
            <a:r>
              <a:rPr lang="en-US" sz="2200" dirty="0"/>
              <a:t>Treaty relief may be subject to burdensome formalities </a:t>
            </a:r>
            <a:endParaRPr lang="it-IT" sz="2200" dirty="0"/>
          </a:p>
          <a:p>
            <a:endParaRPr lang="it-IT" sz="2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0F86A1-C4C6-44F6-90BA-3F617F96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4</a:t>
            </a:fld>
            <a:endParaRPr lang="it-IT"/>
          </a:p>
        </p:txBody>
      </p:sp>
      <p:pic>
        <p:nvPicPr>
          <p:cNvPr id="11" name="Elemento grafico 10" descr="Avviso con riempimento a tinta unita">
            <a:extLst>
              <a:ext uri="{FF2B5EF4-FFF2-40B4-BE49-F238E27FC236}">
                <a16:creationId xmlns:a16="http://schemas.microsoft.com/office/drawing/2014/main" id="{8F5563DD-856C-4535-B0AB-CEFBE8FE2F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289" y="2177170"/>
            <a:ext cx="1099559" cy="10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3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5">
            <a:extLst>
              <a:ext uri="{FF2B5EF4-FFF2-40B4-BE49-F238E27FC236}">
                <a16:creationId xmlns:a16="http://schemas.microsoft.com/office/drawing/2014/main" id="{A86810C3-C298-44C3-92CA-BD5A86ED00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6">
            <a:extLst>
              <a:ext uri="{FF2B5EF4-FFF2-40B4-BE49-F238E27FC236}">
                <a16:creationId xmlns:a16="http://schemas.microsoft.com/office/drawing/2014/main" id="{F7601584-A76E-4602-BFC1-88D9287A8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66751" y="1601239"/>
            <a:ext cx="687754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7">
            <a:extLst>
              <a:ext uri="{FF2B5EF4-FFF2-40B4-BE49-F238E27FC236}">
                <a16:creationId xmlns:a16="http://schemas.microsoft.com/office/drawing/2014/main" id="{6F7712DF-6595-4731-B1F6-CF856713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66751" y="1416840"/>
            <a:ext cx="3472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E6427B96-5681-4758-B27F-9840FFE79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1410124"/>
            <a:ext cx="3070485" cy="3509529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0F8180-EEC5-473D-A0F8-F4261E50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049" y="1674628"/>
            <a:ext cx="2586012" cy="2993065"/>
          </a:xfrm>
        </p:spPr>
        <p:txBody>
          <a:bodyPr vert="horz" lIns="91440" tIns="45720" rIns="91440" bIns="45720" rtlCol="0">
            <a:normAutofit/>
          </a:bodyPr>
          <a:lstStyle/>
          <a:p>
            <a:b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Selected treaty comparison </a:t>
            </a:r>
            <a:b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Silk Road countries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7DA550-ADCE-402C-B514-2C8FACDDF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7624" y="6382512"/>
            <a:ext cx="6858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3090A04-097F-46CE-90E8-BCEAA9C3C302}" type="slidenum">
              <a:rPr lang="it-IT" sz="1000"/>
              <a:pPr>
                <a:spcAft>
                  <a:spcPts val="600"/>
                </a:spcAft>
              </a:pPr>
              <a:t>5</a:t>
            </a:fld>
            <a:endParaRPr lang="it-IT" sz="1000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0AD087D6-CC07-4852-BB47-37DC98F2F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928762"/>
              </p:ext>
            </p:extLst>
          </p:nvPr>
        </p:nvGraphicFramePr>
        <p:xfrm>
          <a:off x="4863762" y="671742"/>
          <a:ext cx="6515933" cy="5711202"/>
        </p:xfrm>
        <a:graphic>
          <a:graphicData uri="http://schemas.openxmlformats.org/drawingml/2006/table">
            <a:tbl>
              <a:tblPr firstRow="1" firstCol="1" bandRow="1"/>
              <a:tblGrid>
                <a:gridCol w="1010107">
                  <a:extLst>
                    <a:ext uri="{9D8B030D-6E8A-4147-A177-3AD203B41FA5}">
                      <a16:colId xmlns:a16="http://schemas.microsoft.com/office/drawing/2014/main" val="3357330305"/>
                    </a:ext>
                  </a:extLst>
                </a:gridCol>
                <a:gridCol w="872062">
                  <a:extLst>
                    <a:ext uri="{9D8B030D-6E8A-4147-A177-3AD203B41FA5}">
                      <a16:colId xmlns:a16="http://schemas.microsoft.com/office/drawing/2014/main" val="1751446140"/>
                    </a:ext>
                  </a:extLst>
                </a:gridCol>
                <a:gridCol w="2056163">
                  <a:extLst>
                    <a:ext uri="{9D8B030D-6E8A-4147-A177-3AD203B41FA5}">
                      <a16:colId xmlns:a16="http://schemas.microsoft.com/office/drawing/2014/main" val="3088269071"/>
                    </a:ext>
                  </a:extLst>
                </a:gridCol>
                <a:gridCol w="1240403">
                  <a:extLst>
                    <a:ext uri="{9D8B030D-6E8A-4147-A177-3AD203B41FA5}">
                      <a16:colId xmlns:a16="http://schemas.microsoft.com/office/drawing/2014/main" val="24487489"/>
                    </a:ext>
                  </a:extLst>
                </a:gridCol>
                <a:gridCol w="1337198">
                  <a:extLst>
                    <a:ext uri="{9D8B030D-6E8A-4147-A177-3AD203B41FA5}">
                      <a16:colId xmlns:a16="http://schemas.microsoft.com/office/drawing/2014/main" val="3937665206"/>
                    </a:ext>
                  </a:extLst>
                </a:gridCol>
              </a:tblGrid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conclusion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Full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50%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 and railway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Leasing of containers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798706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China-Kazakhstan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Sept. 2001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 vehicles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291454"/>
                  </a:ext>
                </a:extLst>
              </a:tr>
              <a:tr h="21113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China-Pakistan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Nov. 1989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792031"/>
                  </a:ext>
                </a:extLst>
              </a:tr>
              <a:tr h="21113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China-Vietnam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May 1995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021905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India-Kenya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July 2016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 rule for shipping/exemption for aircraft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covered to the extent they are supplementary or incidental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628795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India-Sri Lanka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Jan. 2013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 rule for shipping/exemption for aircraft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covered to the extent they are incidental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6075957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Indonesia-Sri Lanka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Feb. 1993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 rule for shipping/exemption for aircraft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430381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Kazakhstan-Uzbekistan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June 1996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railway and road vehicles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604139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Kyrgyzstan-Iran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Apr. 2002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railway and road vehicles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990626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Kyrgyzstan-Uzbekistan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Dec. 1996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railway and road vehicles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845528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Malaysia-Indonesia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Sept. 1991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 rule for shipping/exemption for aircraft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781884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Malaysia-Sri Lanka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Sept. 1997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 rule for shipping/exemption for aircraft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044889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 of conclusion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Exemption/50%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 and railway transport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Leasing of containers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648860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Malaysia-Vietnam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Sept. 1995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covered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151816"/>
                  </a:ext>
                </a:extLst>
              </a:tr>
              <a:tr h="21113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Turkey-Iran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June 2002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 vehicles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specified 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541222"/>
                  </a:ext>
                </a:extLst>
              </a:tr>
              <a:tr h="378609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Turkey-Ukraine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Nov. 1996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exemption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it-IT" sz="1000" b="0" i="0" u="none" strike="noStrike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road vehicles</a:t>
                      </a:r>
                      <a:endParaRPr lang="it-IT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2743200" algn="l"/>
                        </a:tabLst>
                      </a:pPr>
                      <a:r>
                        <a:rPr lang="en-US" sz="1000" b="0" i="0" u="none" strike="noStrike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covered to the extent they are incidental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703" marR="62703" marT="870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865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864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0F8180-EEC5-473D-A0F8-F4261E50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 fontScale="90000"/>
          </a:bodyPr>
          <a:lstStyle/>
          <a:p>
            <a:br>
              <a:rPr lang="en-US" sz="16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Proposals for improvement</a:t>
            </a: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endParaRPr lang="it-IT" sz="16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5B9E7-7000-4A9C-8657-63E80800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 lnSpcReduction="10000"/>
          </a:bodyPr>
          <a:lstStyle/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it-IT" dirty="0" err="1"/>
              <a:t>Administrative</a:t>
            </a:r>
            <a:r>
              <a:rPr lang="it-IT" dirty="0"/>
              <a:t> </a:t>
            </a:r>
            <a:r>
              <a:rPr lang="it-IT" dirty="0" err="1"/>
              <a:t>Cooperation</a:t>
            </a:r>
            <a:endParaRPr lang="it-IT" dirty="0"/>
          </a:p>
          <a:p>
            <a:pPr marL="457200" lvl="1" indent="0">
              <a:buNone/>
            </a:pPr>
            <a:endParaRPr lang="it-IT" sz="2800" dirty="0"/>
          </a:p>
          <a:p>
            <a:pPr lvl="1">
              <a:buFontTx/>
              <a:buChar char="-"/>
            </a:pPr>
            <a:r>
              <a:rPr lang="en-US" sz="2800" dirty="0"/>
              <a:t>board set up by BRITACOM</a:t>
            </a:r>
          </a:p>
          <a:p>
            <a:pPr lvl="1">
              <a:buFontTx/>
              <a:buChar char="-"/>
            </a:pPr>
            <a:endParaRPr lang="en-US" sz="2000" dirty="0"/>
          </a:p>
          <a:p>
            <a:pPr marL="971550" lvl="1" indent="-514350">
              <a:buAutoNum type="romanLcParenBoth"/>
            </a:pPr>
            <a:r>
              <a:rPr lang="en-US" sz="2000" dirty="0"/>
              <a:t>to address treaty issues relating to international transportation </a:t>
            </a:r>
          </a:p>
          <a:p>
            <a:pPr marL="971550" lvl="1" indent="-514350">
              <a:buAutoNum type="romanLcParenBoth"/>
            </a:pPr>
            <a:endParaRPr lang="en-US" sz="2000" dirty="0"/>
          </a:p>
          <a:p>
            <a:pPr marL="971550" lvl="1" indent="-514350">
              <a:buAutoNum type="romanLcParenBoth"/>
            </a:pPr>
            <a:r>
              <a:rPr lang="en-US" sz="2000" dirty="0"/>
              <a:t>to provide a platform for implementing dispute resolutions mechanisms including  mediation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CBC173-F7E3-4ED3-8EC4-9A84DAD4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6</a:t>
            </a:fld>
            <a:endParaRPr lang="it-IT"/>
          </a:p>
        </p:txBody>
      </p:sp>
      <p:pic>
        <p:nvPicPr>
          <p:cNvPr id="13" name="Elemento grafico 12" descr="Segno di spunta con riempimento a tinta unita">
            <a:extLst>
              <a:ext uri="{FF2B5EF4-FFF2-40B4-BE49-F238E27FC236}">
                <a16:creationId xmlns:a16="http://schemas.microsoft.com/office/drawing/2014/main" id="{B758165B-E2CF-4941-A92E-9B5132BAF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4122" y="3999570"/>
            <a:ext cx="1362518" cy="136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71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E0F8180-EEC5-473D-A0F8-F4261E502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 fontScale="90000"/>
          </a:bodyPr>
          <a:lstStyle/>
          <a:p>
            <a:br>
              <a:rPr lang="en-US" sz="16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Proposals for improvement</a:t>
            </a: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endParaRPr lang="it-IT" sz="1600" dirty="0">
              <a:solidFill>
                <a:srgbClr val="FFFFFF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5B9E7-7000-4A9C-8657-63E808002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10184191" cy="3567173"/>
          </a:xfrm>
        </p:spPr>
        <p:txBody>
          <a:bodyPr anchor="ctr">
            <a:normAutofit fontScale="85000" lnSpcReduction="20000"/>
          </a:bodyPr>
          <a:lstStyle/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r>
              <a:rPr lang="en-US" dirty="0"/>
              <a:t>Revision of Model Conventions and bilateral treaties</a:t>
            </a:r>
          </a:p>
          <a:p>
            <a:endParaRPr lang="en-US" dirty="0"/>
          </a:p>
          <a:p>
            <a:pPr lvl="1"/>
            <a:r>
              <a:rPr lang="en-US" dirty="0"/>
              <a:t>Include  income from rail and road transport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Extend them to intermodal transport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Cover other taxes and charges which affect transportation (especially by road and railway)  which impact on the cost of transport and create disincentives to the growth of the business activities</a:t>
            </a:r>
            <a:endParaRPr lang="it-IT" dirty="0"/>
          </a:p>
          <a:p>
            <a:endParaRPr 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CBC173-F7E3-4ED3-8EC4-9A84DAD4C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90A04-097F-46CE-90E8-BCEAA9C3C302}" type="slidenum">
              <a:rPr lang="it-IT" smtClean="0"/>
              <a:t>7</a:t>
            </a:fld>
            <a:endParaRPr lang="it-IT"/>
          </a:p>
        </p:txBody>
      </p:sp>
      <p:pic>
        <p:nvPicPr>
          <p:cNvPr id="13" name="Elemento grafico 12" descr="Segno di spunta con riempimento a tinta unita">
            <a:extLst>
              <a:ext uri="{FF2B5EF4-FFF2-40B4-BE49-F238E27FC236}">
                <a16:creationId xmlns:a16="http://schemas.microsoft.com/office/drawing/2014/main" id="{B758165B-E2CF-4941-A92E-9B5132BAFF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4122" y="3999570"/>
            <a:ext cx="1362518" cy="1362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72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610</Words>
  <Application>Microsoft Office PowerPoint</Application>
  <PresentationFormat>Widescreen</PresentationFormat>
  <Paragraphs>141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di Office</vt:lpstr>
      <vt:lpstr>     BRITACOM Virtual Seminar  Improving and expanding tax treaty rules on international transport  June, 24 2021 </vt:lpstr>
      <vt:lpstr>  The international transport tax landscape  </vt:lpstr>
      <vt:lpstr>  Issues arising under article 8 of the OECD and UN Model Conventions  </vt:lpstr>
      <vt:lpstr>  Issues arising under article 8 of the OECD and UN Model Conventions  </vt:lpstr>
      <vt:lpstr>  Selected treaty comparison  Silk Road countries</vt:lpstr>
      <vt:lpstr>  Proposals for improvement  </vt:lpstr>
      <vt:lpstr>  Proposals for improvement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BRITACOM Virtual Seminar Improving and expanding tax treaty rules on international transport June, 24 2021</dc:title>
  <dc:creator>Boiardi Silvia</dc:creator>
  <cp:lastModifiedBy>Boiardi Silvia</cp:lastModifiedBy>
  <cp:revision>28</cp:revision>
  <dcterms:created xsi:type="dcterms:W3CDTF">2021-06-14T12:54:53Z</dcterms:created>
  <dcterms:modified xsi:type="dcterms:W3CDTF">2021-06-17T07:26:18Z</dcterms:modified>
</cp:coreProperties>
</file>